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1" r:id="rId3"/>
    <p:sldId id="263" r:id="rId4"/>
    <p:sldId id="270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9933"/>
    <a:srgbClr val="FF0066"/>
    <a:srgbClr val="CC54AD"/>
    <a:srgbClr val="000000"/>
    <a:srgbClr val="A65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0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1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92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99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33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84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2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27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2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5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59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23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8096"/>
          </a:xfrm>
          <a:prstGeom prst="rect">
            <a:avLst/>
          </a:prstGeom>
          <a:solidFill>
            <a:srgbClr val="E4EEF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29" y="903910"/>
            <a:ext cx="8734806" cy="5365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CFE4-0B18-48DF-B87C-AFF59EC2E57E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9056" y="0"/>
            <a:ext cx="694944" cy="768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1537B-2B7B-4ADD-BC85-BCDD274F1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hi.epfl.ch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AB7B-F506-4A51-9C69-1EB5ECC4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9027"/>
            <a:ext cx="9144000" cy="2533077"/>
          </a:xfrm>
        </p:spPr>
        <p:txBody>
          <a:bodyPr/>
          <a:lstStyle/>
          <a:p>
            <a:r>
              <a:rPr lang="en-GB" dirty="0"/>
              <a:t>8. Towards an integrated view of the immune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988E-B4CC-48DD-A483-1558B5006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340352"/>
            <a:ext cx="7886700" cy="2389632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sv-SE" sz="1800" dirty="0"/>
              <a:t>by Bruno Lemaitre, </a:t>
            </a:r>
          </a:p>
          <a:p>
            <a:pPr marL="342900" indent="-342900" algn="ctr"/>
            <a:r>
              <a:rPr lang="sv-SE" sz="1800" dirty="0"/>
              <a:t>Ecole Polytechnique Fédérale de Lausanne</a:t>
            </a:r>
          </a:p>
          <a:p>
            <a:pPr marL="342900" indent="-342900" algn="ctr"/>
            <a:r>
              <a:rPr lang="fr-FR" sz="1800" dirty="0">
                <a:solidFill>
                  <a:srgbClr val="000000"/>
                </a:solidFill>
              </a:rPr>
              <a:t>Web: </a:t>
            </a:r>
            <a:r>
              <a:rPr lang="fr-FR" sz="1800" dirty="0">
                <a:solidFill>
                  <a:srgbClr val="000000"/>
                </a:solidFill>
                <a:hlinkClick r:id="rId2"/>
              </a:rPr>
              <a:t>http://ghi.epfl.ch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4D9D5-0A21-4742-994C-74AC61EE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16632"/>
            <a:ext cx="8855968" cy="119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D2B3-3E9F-45E5-862F-8631BFDE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94071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7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8088312" cy="2100261"/>
          </a:xfrm>
        </p:spPr>
        <p:txBody>
          <a:bodyPr>
            <a:noAutofit/>
          </a:bodyPr>
          <a:lstStyle/>
          <a:p>
            <a:br>
              <a:rPr lang="en-GB" sz="3200" dirty="0"/>
            </a:br>
            <a:r>
              <a:rPr lang="en-GB" sz="3200" dirty="0"/>
              <a:t>An integrated view of the immune system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Example: infection by a respiratory virus</a:t>
            </a:r>
            <a:br>
              <a:rPr lang="en-GB" sz="3200" dirty="0"/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6734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F966565-5460-47C5-8C1B-C378B639ABA0}"/>
              </a:ext>
            </a:extLst>
          </p:cNvPr>
          <p:cNvSpPr/>
          <p:nvPr/>
        </p:nvSpPr>
        <p:spPr>
          <a:xfrm>
            <a:off x="1" y="4518855"/>
            <a:ext cx="9144000" cy="2255811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7C8A905-5DAC-44D1-9D80-F999B5C5FD0A}"/>
              </a:ext>
            </a:extLst>
          </p:cNvPr>
          <p:cNvSpPr/>
          <p:nvPr/>
        </p:nvSpPr>
        <p:spPr>
          <a:xfrm>
            <a:off x="1" y="2993374"/>
            <a:ext cx="9144000" cy="1402805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D877273-B730-4890-8506-FBE0610DD766}"/>
              </a:ext>
            </a:extLst>
          </p:cNvPr>
          <p:cNvSpPr/>
          <p:nvPr/>
        </p:nvSpPr>
        <p:spPr>
          <a:xfrm>
            <a:off x="0" y="339130"/>
            <a:ext cx="9143999" cy="2498641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F27DE8-9030-4B35-80FE-7114ABC38C1D}"/>
              </a:ext>
            </a:extLst>
          </p:cNvPr>
          <p:cNvSpPr txBox="1"/>
          <p:nvPr/>
        </p:nvSpPr>
        <p:spPr>
          <a:xfrm>
            <a:off x="1479550" y="0"/>
            <a:ext cx="2902131" cy="7017306"/>
          </a:xfrm>
          <a:prstGeom prst="rect">
            <a:avLst/>
          </a:prstGeom>
          <a:solidFill>
            <a:srgbClr val="FF0066">
              <a:alpha val="30196"/>
            </a:srgbClr>
          </a:solidFill>
        </p:spPr>
        <p:txBody>
          <a:bodyPr wrap="square" lIns="36000" tIns="3600" rIns="36000" bIns="3600" rtlCol="0">
            <a:spAutoFit/>
          </a:bodyPr>
          <a:lstStyle/>
          <a:p>
            <a:r>
              <a:rPr lang="en-GB" b="1" dirty="0"/>
              <a:t>Lung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3124C-4FCD-452E-B71E-D50C838D9CF7}"/>
              </a:ext>
            </a:extLst>
          </p:cNvPr>
          <p:cNvSpPr txBox="1"/>
          <p:nvPr/>
        </p:nvSpPr>
        <p:spPr>
          <a:xfrm>
            <a:off x="5987868" y="0"/>
            <a:ext cx="2806881" cy="7017306"/>
          </a:xfrm>
          <a:prstGeom prst="rect">
            <a:avLst/>
          </a:prstGeom>
          <a:solidFill>
            <a:srgbClr val="FF9933">
              <a:alpha val="29804"/>
            </a:srgbClr>
          </a:solidFill>
        </p:spPr>
        <p:txBody>
          <a:bodyPr wrap="square" lIns="36000" tIns="3600" rIns="36000" bIns="3600" rtlCol="0">
            <a:spAutoFit/>
          </a:bodyPr>
          <a:lstStyle/>
          <a:p>
            <a:r>
              <a:rPr lang="en-GB" b="1" dirty="0"/>
              <a:t>Lymph nodes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7EABAD69-98E9-4C4C-81BE-F18AC0E9ACB7}"/>
              </a:ext>
            </a:extLst>
          </p:cNvPr>
          <p:cNvSpPr/>
          <p:nvPr/>
        </p:nvSpPr>
        <p:spPr>
          <a:xfrm>
            <a:off x="0" y="339130"/>
            <a:ext cx="1136741" cy="99437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37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" rIns="36000" bIns="36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Early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(hours)</a:t>
            </a:r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E0A8AA47-0510-4C87-BE8C-00F91EE3A254}"/>
              </a:ext>
            </a:extLst>
          </p:cNvPr>
          <p:cNvSpPr/>
          <p:nvPr/>
        </p:nvSpPr>
        <p:spPr>
          <a:xfrm>
            <a:off x="0" y="2993374"/>
            <a:ext cx="1162050" cy="9652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331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" rIns="36000" bIns="36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Mid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(days)</a:t>
            </a: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6B7BEA95-FAEF-4290-8FF0-D20677FDEA81}"/>
              </a:ext>
            </a:extLst>
          </p:cNvPr>
          <p:cNvSpPr/>
          <p:nvPr/>
        </p:nvSpPr>
        <p:spPr>
          <a:xfrm>
            <a:off x="0" y="4518855"/>
            <a:ext cx="1142819" cy="9652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2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" rIns="36000" bIns="36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Late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(weeks)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42F8B-5206-4C25-A5BE-212A0077CF1C}"/>
              </a:ext>
            </a:extLst>
          </p:cNvPr>
          <p:cNvSpPr txBox="1"/>
          <p:nvPr/>
        </p:nvSpPr>
        <p:spPr>
          <a:xfrm>
            <a:off x="1142819" y="339130"/>
            <a:ext cx="4178481" cy="2500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Viral replication within host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Recognition by </a:t>
            </a:r>
            <a:r>
              <a:rPr lang="en-GB" b="1" dirty="0">
                <a:latin typeface="+mj-lt"/>
              </a:rPr>
              <a:t>PRR</a:t>
            </a:r>
            <a:r>
              <a:rPr lang="en-GB" dirty="0">
                <a:latin typeface="+mj-lt"/>
              </a:rPr>
              <a:t> (TLR3/</a:t>
            </a:r>
            <a:r>
              <a:rPr lang="en-GB" dirty="0" err="1">
                <a:latin typeface="+mj-lt"/>
              </a:rPr>
              <a:t>Cgas</a:t>
            </a:r>
            <a:r>
              <a:rPr lang="en-GB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Secretion of </a:t>
            </a:r>
            <a:r>
              <a:rPr lang="en-GB" b="1" dirty="0">
                <a:latin typeface="+mj-lt"/>
              </a:rPr>
              <a:t>IFNα/β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Activation of neighbouring host cells by IFNα/β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Secretion of </a:t>
            </a:r>
            <a:r>
              <a:rPr lang="en-GB" b="1" dirty="0">
                <a:latin typeface="+mj-lt"/>
              </a:rPr>
              <a:t>vasoactive and chemotactic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Infiltration of </a:t>
            </a:r>
            <a:r>
              <a:rPr lang="en-GB" b="1" dirty="0">
                <a:latin typeface="+mj-lt"/>
              </a:rPr>
              <a:t>innate </a:t>
            </a:r>
            <a:r>
              <a:rPr lang="en-GB" b="1" dirty="0" err="1">
                <a:latin typeface="+mj-lt"/>
              </a:rPr>
              <a:t>immne</a:t>
            </a:r>
            <a:r>
              <a:rPr lang="en-GB" b="1" dirty="0">
                <a:latin typeface="+mj-lt"/>
              </a:rPr>
              <a:t> cells </a:t>
            </a:r>
            <a:r>
              <a:rPr lang="en-GB" dirty="0">
                <a:latin typeface="+mj-lt"/>
              </a:rPr>
              <a:t>(neutrophils, NK cells, monocytes)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3F26F-C62B-4990-86FF-50C2BA1EC517}"/>
              </a:ext>
            </a:extLst>
          </p:cNvPr>
          <p:cNvSpPr txBox="1"/>
          <p:nvPr/>
        </p:nvSpPr>
        <p:spPr>
          <a:xfrm>
            <a:off x="1142819" y="3271917"/>
            <a:ext cx="4178481" cy="561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Activation of </a:t>
            </a:r>
            <a:r>
              <a:rPr lang="en-GB" b="1" dirty="0">
                <a:latin typeface="+mj-lt"/>
              </a:rPr>
              <a:t>NK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Secretion of </a:t>
            </a:r>
            <a:r>
              <a:rPr lang="en-GB" b="1" dirty="0" err="1">
                <a:latin typeface="+mj-lt"/>
              </a:rPr>
              <a:t>IFNγ</a:t>
            </a:r>
            <a:r>
              <a:rPr lang="en-GB" dirty="0">
                <a:latin typeface="+mj-lt"/>
              </a:rPr>
              <a:t> by NK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3C20C-CA8C-41EE-AD6C-956170115278}"/>
              </a:ext>
            </a:extLst>
          </p:cNvPr>
          <p:cNvSpPr txBox="1"/>
          <p:nvPr/>
        </p:nvSpPr>
        <p:spPr>
          <a:xfrm>
            <a:off x="1142819" y="3830281"/>
            <a:ext cx="4178481" cy="561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Lysis of infected host cells by NK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Apoptosis of neutrophils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B056A-5458-45B5-8E95-5FCB3AB4D0B8}"/>
              </a:ext>
            </a:extLst>
          </p:cNvPr>
          <p:cNvSpPr txBox="1"/>
          <p:nvPr/>
        </p:nvSpPr>
        <p:spPr>
          <a:xfrm>
            <a:off x="1142819" y="4518855"/>
            <a:ext cx="4178481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Infiltration of </a:t>
            </a:r>
            <a:r>
              <a:rPr lang="en-GB" b="1" dirty="0">
                <a:latin typeface="+mj-lt"/>
              </a:rPr>
              <a:t>effector T cells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F91883-D99B-4A9B-8B8C-2D63410536B1}"/>
              </a:ext>
            </a:extLst>
          </p:cNvPr>
          <p:cNvSpPr txBox="1"/>
          <p:nvPr/>
        </p:nvSpPr>
        <p:spPr>
          <a:xfrm>
            <a:off x="1142819" y="4786785"/>
            <a:ext cx="4178481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Re-activation of effector T cells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B88C9-B858-4C06-93C1-4C80C74AF5BB}"/>
              </a:ext>
            </a:extLst>
          </p:cNvPr>
          <p:cNvSpPr txBox="1"/>
          <p:nvPr/>
        </p:nvSpPr>
        <p:spPr>
          <a:xfrm>
            <a:off x="1142819" y="5066481"/>
            <a:ext cx="4178481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Lysis of infected host cells by </a:t>
            </a:r>
            <a:r>
              <a:rPr lang="en-GB" b="1" dirty="0">
                <a:latin typeface="+mj-lt"/>
              </a:rPr>
              <a:t>CTLs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6EF3C0-3E46-4BC8-8C62-CE1544757591}"/>
              </a:ext>
            </a:extLst>
          </p:cNvPr>
          <p:cNvSpPr txBox="1"/>
          <p:nvPr/>
        </p:nvSpPr>
        <p:spPr>
          <a:xfrm>
            <a:off x="1142819" y="5350668"/>
            <a:ext cx="4178481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Neutralization by </a:t>
            </a:r>
            <a:r>
              <a:rPr lang="en-GB" b="1" dirty="0">
                <a:latin typeface="+mj-lt"/>
              </a:rPr>
              <a:t>antibodies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8600E-6038-48AA-8AD7-8C1FDF29A91A}"/>
              </a:ext>
            </a:extLst>
          </p:cNvPr>
          <p:cNvSpPr txBox="1"/>
          <p:nvPr/>
        </p:nvSpPr>
        <p:spPr>
          <a:xfrm>
            <a:off x="1142819" y="5621300"/>
            <a:ext cx="4178481" cy="11152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Antibody-dependent cellular cytotoxicity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Antigen clearance and resolution of inflammation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Apoptosis of effector T cells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CE289-4553-4B2E-B4C1-F45B668FA2DF}"/>
              </a:ext>
            </a:extLst>
          </p:cNvPr>
          <p:cNvSpPr txBox="1"/>
          <p:nvPr/>
        </p:nvSpPr>
        <p:spPr>
          <a:xfrm>
            <a:off x="5638800" y="2993374"/>
            <a:ext cx="3505019" cy="5612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+mj-lt"/>
              </a:rPr>
              <a:t>DC</a:t>
            </a:r>
            <a:r>
              <a:rPr lang="en-GB" dirty="0">
                <a:latin typeface="+mj-lt"/>
              </a:rPr>
              <a:t>-mediated antigen uptake and trafficking to local lymphoid tissue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36962-E7F6-476C-9CDE-A306A92D5FCB}"/>
              </a:ext>
            </a:extLst>
          </p:cNvPr>
          <p:cNvSpPr txBox="1"/>
          <p:nvPr/>
        </p:nvSpPr>
        <p:spPr>
          <a:xfrm>
            <a:off x="5638800" y="3549849"/>
            <a:ext cx="3505019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Activation of </a:t>
            </a:r>
            <a:r>
              <a:rPr lang="en-GB" b="1" dirty="0">
                <a:latin typeface="+mj-lt"/>
              </a:rPr>
              <a:t>naïve T cells </a:t>
            </a:r>
            <a:r>
              <a:rPr lang="en-GB" dirty="0">
                <a:latin typeface="+mj-lt"/>
              </a:rPr>
              <a:t>by </a:t>
            </a:r>
            <a:r>
              <a:rPr lang="en-GB" b="1" dirty="0">
                <a:latin typeface="+mj-lt"/>
              </a:rPr>
              <a:t>DCs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57AC0-86BE-44A1-86E3-E5ECEF47978A}"/>
              </a:ext>
            </a:extLst>
          </p:cNvPr>
          <p:cNvSpPr txBox="1"/>
          <p:nvPr/>
        </p:nvSpPr>
        <p:spPr>
          <a:xfrm>
            <a:off x="5638800" y="3815762"/>
            <a:ext cx="3505019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+mj-lt"/>
              </a:rPr>
              <a:t>T-B</a:t>
            </a:r>
            <a:r>
              <a:rPr lang="en-GB" dirty="0">
                <a:latin typeface="+mj-lt"/>
              </a:rPr>
              <a:t> cognate interactions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2B5BEC-8434-482A-B0AA-51BEF115ECBF}"/>
              </a:ext>
            </a:extLst>
          </p:cNvPr>
          <p:cNvSpPr txBox="1"/>
          <p:nvPr/>
        </p:nvSpPr>
        <p:spPr>
          <a:xfrm>
            <a:off x="5638800" y="4094580"/>
            <a:ext cx="3505019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Production of </a:t>
            </a:r>
            <a:r>
              <a:rPr lang="en-GB" b="1" dirty="0">
                <a:latin typeface="+mj-lt"/>
              </a:rPr>
              <a:t>antiviral IgM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350AF6-D3C2-427C-B697-C82A6418CA17}"/>
              </a:ext>
            </a:extLst>
          </p:cNvPr>
          <p:cNvSpPr txBox="1"/>
          <p:nvPr/>
        </p:nvSpPr>
        <p:spPr>
          <a:xfrm>
            <a:off x="5638800" y="4518855"/>
            <a:ext cx="3505019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Production of </a:t>
            </a:r>
            <a:r>
              <a:rPr lang="en-GB" b="1" dirty="0">
                <a:latin typeface="+mj-lt"/>
              </a:rPr>
              <a:t>antiviral IgG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700727-3ECF-4615-AB03-E09FA4F0B015}"/>
              </a:ext>
            </a:extLst>
          </p:cNvPr>
          <p:cNvSpPr txBox="1"/>
          <p:nvPr/>
        </p:nvSpPr>
        <p:spPr>
          <a:xfrm>
            <a:off x="5638800" y="4789548"/>
            <a:ext cx="3505019" cy="284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Apoptosis of </a:t>
            </a:r>
            <a:r>
              <a:rPr lang="en-GB" b="1" dirty="0">
                <a:latin typeface="+mj-lt"/>
              </a:rPr>
              <a:t>effector B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81B80-9735-4BAA-9D6C-4579A497DFCA}"/>
              </a:ext>
            </a:extLst>
          </p:cNvPr>
          <p:cNvSpPr txBox="1"/>
          <p:nvPr/>
        </p:nvSpPr>
        <p:spPr>
          <a:xfrm>
            <a:off x="1142819" y="2993374"/>
            <a:ext cx="4178481" cy="2842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Activation of dendritic cells (</a:t>
            </a:r>
            <a:r>
              <a:rPr lang="en-GB" b="1" dirty="0">
                <a:latin typeface="+mj-lt"/>
              </a:rPr>
              <a:t>DCs</a:t>
            </a:r>
            <a:r>
              <a:rPr lang="en-GB" dirty="0">
                <a:latin typeface="+mj-lt"/>
              </a:rPr>
              <a:t>)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D700E339-5CE1-4447-9AC0-FF32E6F502B3}"/>
              </a:ext>
            </a:extLst>
          </p:cNvPr>
          <p:cNvSpPr/>
          <p:nvPr/>
        </p:nvSpPr>
        <p:spPr>
          <a:xfrm>
            <a:off x="5181600" y="3000653"/>
            <a:ext cx="457200" cy="28078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FBB73F26-DAD2-48BF-8BB4-2E1B68386669}"/>
              </a:ext>
            </a:extLst>
          </p:cNvPr>
          <p:cNvSpPr/>
          <p:nvPr/>
        </p:nvSpPr>
        <p:spPr>
          <a:xfrm rot="8000221">
            <a:off x="5272980" y="4383475"/>
            <a:ext cx="445710" cy="29309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441D9E61-2EE0-4077-A5EE-4FC878777D69}"/>
              </a:ext>
            </a:extLst>
          </p:cNvPr>
          <p:cNvSpPr/>
          <p:nvPr/>
        </p:nvSpPr>
        <p:spPr>
          <a:xfrm rot="8000221">
            <a:off x="5272980" y="5069184"/>
            <a:ext cx="445710" cy="29309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59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_evol_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246" y="551655"/>
            <a:ext cx="7017024" cy="56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B277-A21F-444E-B1C0-D5B00600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 Topics in Immunology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A670B-FEA0-40B4-B162-2CD43BDEA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Immuno-metabolism</a:t>
            </a:r>
          </a:p>
          <a:p>
            <a:r>
              <a:rPr lang="en-GB" dirty="0"/>
              <a:t>Ontogeny of the immune system</a:t>
            </a:r>
          </a:p>
          <a:p>
            <a:r>
              <a:rPr lang="en-GB" dirty="0"/>
              <a:t>Immuno-aging</a:t>
            </a:r>
          </a:p>
          <a:p>
            <a:r>
              <a:rPr lang="en-GB" dirty="0"/>
              <a:t>Evolution of the immune system</a:t>
            </a:r>
          </a:p>
          <a:p>
            <a:r>
              <a:rPr lang="en-GB" dirty="0"/>
              <a:t>Mucosal immunology - Microbiota</a:t>
            </a:r>
          </a:p>
          <a:p>
            <a:r>
              <a:rPr lang="en-GB" dirty="0"/>
              <a:t>Inflammation and diseases (metabolic, neurodegeneration)</a:t>
            </a:r>
          </a:p>
          <a:p>
            <a:r>
              <a:rPr lang="en-GB" dirty="0"/>
              <a:t>Imaging of the immune system</a:t>
            </a:r>
          </a:p>
          <a:p>
            <a:r>
              <a:rPr lang="en-GB" dirty="0"/>
              <a:t>Central and peripheral haematopoiesis</a:t>
            </a:r>
          </a:p>
          <a:p>
            <a:r>
              <a:rPr lang="en-GB" dirty="0"/>
              <a:t>Immunity to infection</a:t>
            </a:r>
          </a:p>
          <a:p>
            <a:r>
              <a:rPr lang="en-GB" dirty="0"/>
              <a:t>Immunology and human populations</a:t>
            </a:r>
          </a:p>
          <a:p>
            <a:r>
              <a:rPr lang="en-GB" dirty="0"/>
              <a:t>Immunotherapy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718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21C6-09CE-4100-8216-B9E4A601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Humoral and cellular 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0C2B2-761F-4E65-9358-32EC8DED5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7" y="1365504"/>
            <a:ext cx="8310067" cy="490362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Cellular and humoral branches of the immune system play different roles in protecting the host: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5DB4779-52CA-405D-8AAD-7FB643342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585594"/>
              </p:ext>
            </p:extLst>
          </p:nvPr>
        </p:nvGraphicFramePr>
        <p:xfrm>
          <a:off x="567364" y="2345003"/>
          <a:ext cx="8067335" cy="329692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199323">
                  <a:extLst>
                    <a:ext uri="{9D8B030D-6E8A-4147-A177-3AD203B41FA5}">
                      <a16:colId xmlns:a16="http://schemas.microsoft.com/office/drawing/2014/main" val="1501862523"/>
                    </a:ext>
                  </a:extLst>
                </a:gridCol>
                <a:gridCol w="2411413">
                  <a:extLst>
                    <a:ext uri="{9D8B030D-6E8A-4147-A177-3AD203B41FA5}">
                      <a16:colId xmlns:a16="http://schemas.microsoft.com/office/drawing/2014/main" val="2232787314"/>
                    </a:ext>
                  </a:extLst>
                </a:gridCol>
                <a:gridCol w="3456599">
                  <a:extLst>
                    <a:ext uri="{9D8B030D-6E8A-4147-A177-3AD203B41FA5}">
                      <a16:colId xmlns:a16="http://schemas.microsoft.com/office/drawing/2014/main" val="2040350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Humoral immunity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Cell-mediated immunity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32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Directed 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extracellular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intracellular pathogens or “altered“ self (e.g. </a:t>
                      </a:r>
                      <a:r>
                        <a:rPr lang="en-GB" dirty="0" err="1"/>
                        <a:t>tumors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215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Effector mechanisms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antibodies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antigen-specific cells (CD4+ Th cells and CD8+ CTLs)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non-specific cells (NK cells, macrophages, neutrophils, eosinophils)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cytokines that support cell-mediated immunity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992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44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8D0F57-8FB2-4B44-8E04-88F3EF4E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Interplay between cellular and humoral immunity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F96D7-04F2-4000-A035-E9302A02E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94" y="1318438"/>
            <a:ext cx="8734806" cy="5365216"/>
          </a:xfrm>
        </p:spPr>
        <p:txBody>
          <a:bodyPr>
            <a:normAutofit/>
          </a:bodyPr>
          <a:lstStyle/>
          <a:p>
            <a:r>
              <a:rPr lang="en-GB" b="1" dirty="0"/>
              <a:t>Interplay between humoral and non-specific cellular immunity: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Fc receptors (</a:t>
            </a:r>
            <a:r>
              <a:rPr lang="en-GB" sz="2000" dirty="0" err="1"/>
              <a:t>FcR</a:t>
            </a:r>
            <a:r>
              <a:rPr lang="en-GB" sz="2000" dirty="0"/>
              <a:t>) on NK cells, macrophages and neutrophils bind to antibody-coated pathogens for destruction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b="1" dirty="0"/>
              <a:t>Interplay between humoral and specific cellular immunity: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Th cells interact with B cells to promote antibody isotype switch (T/B collaboration)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b="1" dirty="0"/>
              <a:t>Interplay between specific and non-specific cellular immunity: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cytokines secreted by either arm of immunity influence the other arm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macrophages and dendritic cells are APCs for specific T cells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33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727B-41A7-4DD7-8956-A69CAA29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Classes of disease-causing agents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6305D47-2C1B-47CB-A095-8F5967413A8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" y="2136457"/>
          <a:ext cx="9143999" cy="453133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3872">
                  <a:extLst>
                    <a:ext uri="{9D8B030D-6E8A-4147-A177-3AD203B41FA5}">
                      <a16:colId xmlns:a16="http://schemas.microsoft.com/office/drawing/2014/main" val="2393000832"/>
                    </a:ext>
                  </a:extLst>
                </a:gridCol>
                <a:gridCol w="1328928">
                  <a:extLst>
                    <a:ext uri="{9D8B030D-6E8A-4147-A177-3AD203B41FA5}">
                      <a16:colId xmlns:a16="http://schemas.microsoft.com/office/drawing/2014/main" val="2055425206"/>
                    </a:ext>
                  </a:extLst>
                </a:gridCol>
                <a:gridCol w="2304287">
                  <a:extLst>
                    <a:ext uri="{9D8B030D-6E8A-4147-A177-3AD203B41FA5}">
                      <a16:colId xmlns:a16="http://schemas.microsoft.com/office/drawing/2014/main" val="3702093515"/>
                    </a:ext>
                  </a:extLst>
                </a:gridCol>
                <a:gridCol w="1938529">
                  <a:extLst>
                    <a:ext uri="{9D8B030D-6E8A-4147-A177-3AD203B41FA5}">
                      <a16:colId xmlns:a16="http://schemas.microsoft.com/office/drawing/2014/main" val="1053311450"/>
                    </a:ext>
                  </a:extLst>
                </a:gridCol>
                <a:gridCol w="1548383">
                  <a:extLst>
                    <a:ext uri="{9D8B030D-6E8A-4147-A177-3AD203B41FA5}">
                      <a16:colId xmlns:a16="http://schemas.microsoft.com/office/drawing/2014/main" val="294061253"/>
                    </a:ext>
                  </a:extLst>
                </a:gridCol>
              </a:tblGrid>
              <a:tr h="372688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Bacteria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Viruses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Protozoans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Worms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Fungi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505850"/>
                  </a:ext>
                </a:extLst>
              </a:tr>
              <a:tr h="868871"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Salmonella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HIV (AIDS)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Plasmodium</a:t>
                      </a:r>
                      <a:r>
                        <a:rPr lang="en-GB" sz="1600" dirty="0">
                          <a:latin typeface="+mj-lt"/>
                        </a:rPr>
                        <a:t> (Malaria)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Schistosoma</a:t>
                      </a:r>
                      <a:r>
                        <a:rPr lang="en-GB" sz="1600" dirty="0">
                          <a:latin typeface="+mj-lt"/>
                        </a:rPr>
                        <a:t> (dermatitis, hepato-, splenomegaly)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Dermatophytes (cutaneous mycosis)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875777"/>
                  </a:ext>
                </a:extLst>
              </a:tr>
              <a:tr h="745376">
                <a:tc>
                  <a:txBody>
                    <a:bodyPr/>
                    <a:lstStyle/>
                    <a:p>
                      <a:r>
                        <a:rPr lang="en-GB" sz="1600" i="1" dirty="0" err="1">
                          <a:latin typeface="+mj-lt"/>
                        </a:rPr>
                        <a:t>Shigella</a:t>
                      </a:r>
                      <a:r>
                        <a:rPr lang="en-GB" sz="1600" dirty="0">
                          <a:latin typeface="+mj-lt"/>
                        </a:rPr>
                        <a:t> (dysentery)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Influenza</a:t>
                      </a:r>
                      <a:r>
                        <a:rPr lang="en-GB" sz="1600" dirty="0">
                          <a:latin typeface="+mj-lt"/>
                        </a:rPr>
                        <a:t> (Flu)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 err="1">
                          <a:latin typeface="+mj-lt"/>
                        </a:rPr>
                        <a:t>Leishmania</a:t>
                      </a:r>
                      <a:r>
                        <a:rPr lang="en-GB" sz="1600" dirty="0">
                          <a:latin typeface="+mj-lt"/>
                        </a:rPr>
                        <a:t> (cutaneous lesions)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 err="1">
                          <a:latin typeface="+mj-lt"/>
                        </a:rPr>
                        <a:t>Tenia</a:t>
                      </a:r>
                      <a:r>
                        <a:rPr lang="en-GB" sz="1600" dirty="0">
                          <a:latin typeface="+mj-lt"/>
                        </a:rPr>
                        <a:t> (asymptomatic)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Saprophytes (subcutaneous mycosis)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87895"/>
                  </a:ext>
                </a:extLst>
              </a:tr>
              <a:tr h="649691"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Staphylococcus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>
                          <a:latin typeface="+mj-lt"/>
                        </a:rPr>
                        <a:t>aureus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HAV, HBV (Hepatitis)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Trypanosoma</a:t>
                      </a:r>
                      <a:r>
                        <a:rPr lang="en-GB" sz="1600" dirty="0">
                          <a:latin typeface="+mj-lt"/>
                        </a:rPr>
                        <a:t> (sleeping sickness, Chagas disease)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401504"/>
                  </a:ext>
                </a:extLst>
              </a:tr>
              <a:tr h="599989"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Pneumococcus</a:t>
                      </a:r>
                      <a:r>
                        <a:rPr lang="en-GB" sz="1600" dirty="0">
                          <a:latin typeface="+mj-lt"/>
                        </a:rPr>
                        <a:t> (otitis, pneumonia)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Rotavirus</a:t>
                      </a:r>
                      <a:r>
                        <a:rPr lang="en-GB" sz="1600" dirty="0">
                          <a:latin typeface="+mj-lt"/>
                        </a:rPr>
                        <a:t> (</a:t>
                      </a:r>
                      <a:r>
                        <a:rPr lang="en-GB" sz="1600" dirty="0" err="1">
                          <a:latin typeface="+mj-lt"/>
                        </a:rPr>
                        <a:t>diarrhea</a:t>
                      </a:r>
                      <a:r>
                        <a:rPr lang="en-GB" sz="160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Toxoplasma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>
                          <a:latin typeface="+mj-lt"/>
                        </a:rPr>
                        <a:t>gondii</a:t>
                      </a:r>
                      <a:r>
                        <a:rPr lang="en-GB" sz="1600" dirty="0">
                          <a:latin typeface="+mj-lt"/>
                        </a:rPr>
                        <a:t> (</a:t>
                      </a:r>
                      <a:r>
                        <a:rPr lang="en-GB" sz="1600" dirty="0" err="1">
                          <a:latin typeface="+mj-lt"/>
                        </a:rPr>
                        <a:t>fetal</a:t>
                      </a:r>
                      <a:r>
                        <a:rPr lang="en-GB" sz="1600" dirty="0">
                          <a:latin typeface="+mj-lt"/>
                        </a:rPr>
                        <a:t> abnormalities)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3731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Entamoeba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>
                          <a:latin typeface="+mj-lt"/>
                        </a:rPr>
                        <a:t>histolytica</a:t>
                      </a:r>
                      <a:r>
                        <a:rPr lang="en-GB" sz="1600" dirty="0">
                          <a:latin typeface="+mj-lt"/>
                        </a:rPr>
                        <a:t> (dysentery)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78779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Cryptosporidium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 err="1">
                          <a:latin typeface="+mj-lt"/>
                        </a:rPr>
                        <a:t>parvum</a:t>
                      </a:r>
                      <a:r>
                        <a:rPr lang="en-GB" sz="1600" dirty="0">
                          <a:latin typeface="+mj-lt"/>
                        </a:rPr>
                        <a:t> (</a:t>
                      </a:r>
                      <a:r>
                        <a:rPr lang="en-GB" sz="1600" dirty="0" err="1">
                          <a:latin typeface="+mj-lt"/>
                        </a:rPr>
                        <a:t>diarrhea</a:t>
                      </a:r>
                      <a:r>
                        <a:rPr lang="en-GB" sz="160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279685"/>
                  </a:ext>
                </a:extLst>
              </a:tr>
            </a:tbl>
          </a:graphicData>
        </a:graphic>
      </p:graphicFrame>
      <p:pic>
        <p:nvPicPr>
          <p:cNvPr id="7" name="Image 4" descr="Bacteria_3.png">
            <a:extLst>
              <a:ext uri="{FF2B5EF4-FFF2-40B4-BE49-F238E27FC236}">
                <a16:creationId xmlns:a16="http://schemas.microsoft.com/office/drawing/2014/main" id="{DB3433F2-CEC3-4392-90EC-3F8B29EB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9" y="1315214"/>
            <a:ext cx="11223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 descr="Virus_2.png">
            <a:extLst>
              <a:ext uri="{FF2B5EF4-FFF2-40B4-BE49-F238E27FC236}">
                <a16:creationId xmlns:a16="http://schemas.microsoft.com/office/drawing/2014/main" id="{55310B85-938E-4C71-A6FE-E9E35C7B3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88" y="1117665"/>
            <a:ext cx="936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 descr="Protozoa.png">
            <a:extLst>
              <a:ext uri="{FF2B5EF4-FFF2-40B4-BE49-F238E27FC236}">
                <a16:creationId xmlns:a16="http://schemas.microsoft.com/office/drawing/2014/main" id="{EE449D36-1358-4A74-8950-BB9A56402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00" y="981933"/>
            <a:ext cx="1457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7" descr="worm2.png">
            <a:extLst>
              <a:ext uri="{FF2B5EF4-FFF2-40B4-BE49-F238E27FC236}">
                <a16:creationId xmlns:a16="http://schemas.microsoft.com/office/drawing/2014/main" id="{FA49B92C-D832-4819-BAC8-5C1A241D8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777">
            <a:off x="5871240" y="831740"/>
            <a:ext cx="579878" cy="123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Fungus.png">
            <a:extLst>
              <a:ext uri="{FF2B5EF4-FFF2-40B4-BE49-F238E27FC236}">
                <a16:creationId xmlns:a16="http://schemas.microsoft.com/office/drawing/2014/main" id="{5FEE89F3-904B-4B2F-9B98-2F751A5DF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65" y="803919"/>
            <a:ext cx="680383" cy="12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1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5D21-F648-49A2-B6ED-A58C0197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Different types of adaptive immune responses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343356-498E-4C7C-8032-654298F909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801976"/>
              </p:ext>
            </p:extLst>
          </p:nvPr>
        </p:nvGraphicFramePr>
        <p:xfrm>
          <a:off x="264239" y="1500188"/>
          <a:ext cx="8615521" cy="4678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64703">
                  <a:extLst>
                    <a:ext uri="{9D8B030D-6E8A-4147-A177-3AD203B41FA5}">
                      <a16:colId xmlns:a16="http://schemas.microsoft.com/office/drawing/2014/main" val="2679579931"/>
                    </a:ext>
                  </a:extLst>
                </a:gridCol>
                <a:gridCol w="2183606">
                  <a:extLst>
                    <a:ext uri="{9D8B030D-6E8A-4147-A177-3AD203B41FA5}">
                      <a16:colId xmlns:a16="http://schemas.microsoft.com/office/drawing/2014/main" val="656951766"/>
                    </a:ext>
                  </a:extLst>
                </a:gridCol>
                <a:gridCol w="2183606">
                  <a:extLst>
                    <a:ext uri="{9D8B030D-6E8A-4147-A177-3AD203B41FA5}">
                      <a16:colId xmlns:a16="http://schemas.microsoft.com/office/drawing/2014/main" val="2150755009"/>
                    </a:ext>
                  </a:extLst>
                </a:gridCol>
                <a:gridCol w="2183606">
                  <a:extLst>
                    <a:ext uri="{9D8B030D-6E8A-4147-A177-3AD203B41FA5}">
                      <a16:colId xmlns:a16="http://schemas.microsoft.com/office/drawing/2014/main" val="475761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Humoral immunity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Cell-mediated immunity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57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Typical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Clostridium</a:t>
                      </a:r>
                    </a:p>
                    <a:p>
                      <a:r>
                        <a:rPr lang="en-GB" i="1" dirty="0"/>
                        <a:t>Staph. aureus</a:t>
                      </a:r>
                    </a:p>
                    <a:p>
                      <a:r>
                        <a:rPr lang="en-GB" i="1" dirty="0"/>
                        <a:t>Strep. pneumoniae</a:t>
                      </a:r>
                    </a:p>
                    <a:p>
                      <a:r>
                        <a:rPr lang="en-GB" dirty="0"/>
                        <a:t>Polio</a:t>
                      </a:r>
                    </a:p>
                    <a:p>
                      <a:r>
                        <a:rPr lang="en-GB" i="1" dirty="0"/>
                        <a:t>Pneumocystis</a:t>
                      </a:r>
                    </a:p>
                    <a:p>
                      <a:r>
                        <a:rPr lang="en-GB" i="1" dirty="0"/>
                        <a:t>Trichinella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Vaccinia</a:t>
                      </a:r>
                    </a:p>
                    <a:p>
                      <a:r>
                        <a:rPr lang="en-GB" dirty="0"/>
                        <a:t>Influenza</a:t>
                      </a:r>
                    </a:p>
                    <a:p>
                      <a:r>
                        <a:rPr lang="en-GB" dirty="0"/>
                        <a:t>Rabies</a:t>
                      </a:r>
                    </a:p>
                    <a:p>
                      <a:r>
                        <a:rPr lang="en-GB" i="1" dirty="0"/>
                        <a:t>Listeria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Mycobacteria</a:t>
                      </a:r>
                    </a:p>
                    <a:p>
                      <a:r>
                        <a:rPr lang="en-GB" i="1" dirty="0" err="1"/>
                        <a:t>Leishmania</a:t>
                      </a:r>
                      <a:endParaRPr lang="en-GB" i="1" dirty="0"/>
                    </a:p>
                    <a:p>
                      <a:r>
                        <a:rPr lang="en-GB" i="1" dirty="0"/>
                        <a:t>Pneumocystis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1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Extracellular fluid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Cytosol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Macrophage vesicles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39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Effector T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Th1 and Th2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Cytotoxic CD8 T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Th1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70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Antigen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Peptide-MHC class I complex on antigen-specific B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Peptide: MHC class I complex on infected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Peptide: MHC class I complex on infected macrophage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833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Effector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Activate specific B cells to produce antibodies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Kill infected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Activate infected macrophages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1054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A06778-DE4A-4D8A-973E-D47CAA823C6E}"/>
              </a:ext>
            </a:extLst>
          </p:cNvPr>
          <p:cNvSpPr txBox="1"/>
          <p:nvPr/>
        </p:nvSpPr>
        <p:spPr>
          <a:xfrm>
            <a:off x="5187276" y="6489700"/>
            <a:ext cx="3956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Adapted from: Immunobiology, 6</a:t>
            </a:r>
            <a:r>
              <a:rPr lang="en-GB" sz="1200" baseline="30000" dirty="0"/>
              <a:t>th</a:t>
            </a:r>
            <a:r>
              <a:rPr lang="en-GB" sz="1200" dirty="0"/>
              <a:t> ed. Garland Science 2005</a:t>
            </a:r>
          </a:p>
        </p:txBody>
      </p:sp>
    </p:spTree>
    <p:extLst>
      <p:ext uri="{BB962C8B-B14F-4D97-AF65-F5344CB8AC3E}">
        <p14:creationId xmlns:p14="http://schemas.microsoft.com/office/powerpoint/2010/main" val="17417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3512" y="877889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149891" y="1591501"/>
            <a:ext cx="1435069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98" y="4185154"/>
            <a:ext cx="344652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Cytopathogenic Virus</a:t>
            </a:r>
          </a:p>
        </p:txBody>
      </p:sp>
      <p:pic>
        <p:nvPicPr>
          <p:cNvPr id="6" name="19810_A_allsteps.mp4">
            <a:hlinkClick r:id="" action="ppaction://media"/>
            <a:extLst>
              <a:ext uri="{FF2B5EF4-FFF2-40B4-BE49-F238E27FC236}">
                <a16:creationId xmlns:a16="http://schemas.microsoft.com/office/drawing/2014/main" id="{F2F8020F-AAE3-4AB7-B058-D9379269D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859" y="2231707"/>
            <a:ext cx="5087629" cy="44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0812" y="886242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1539271" y="1599854"/>
            <a:ext cx="1775366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77" y="3718286"/>
            <a:ext cx="31339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Non-cytopathogenic Virus</a:t>
            </a:r>
          </a:p>
        </p:txBody>
      </p:sp>
      <p:pic>
        <p:nvPicPr>
          <p:cNvPr id="7" name="19810_B_allsteps.mp4">
            <a:hlinkClick r:id="" action="ppaction://media"/>
            <a:extLst>
              <a:ext uri="{FF2B5EF4-FFF2-40B4-BE49-F238E27FC236}">
                <a16:creationId xmlns:a16="http://schemas.microsoft.com/office/drawing/2014/main" id="{8C1C6AF9-4B7B-46CB-853B-0045BBE34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3172" y="2013190"/>
            <a:ext cx="5544616" cy="48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3512" y="876320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3315145" y="1601173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4206534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Neutralization</a:t>
            </a:r>
          </a:p>
        </p:txBody>
      </p:sp>
      <p:pic>
        <p:nvPicPr>
          <p:cNvPr id="8" name="19810_B_1_movie.mp4">
            <a:hlinkClick r:id="" action="ppaction://media"/>
            <a:extLst>
              <a:ext uri="{FF2B5EF4-FFF2-40B4-BE49-F238E27FC236}">
                <a16:creationId xmlns:a16="http://schemas.microsoft.com/office/drawing/2014/main" id="{8251AA41-DBA5-4ABC-A109-2019C1C6B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432" y="2097063"/>
            <a:ext cx="5076056" cy="44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3512" y="872657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3315145" y="1597510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3896886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Phagocytosis</a:t>
            </a:r>
          </a:p>
        </p:txBody>
      </p:sp>
      <p:pic>
        <p:nvPicPr>
          <p:cNvPr id="9" name="19810_B_3allsteps.mp4">
            <a:hlinkClick r:id="" action="ppaction://media"/>
            <a:extLst>
              <a:ext uri="{FF2B5EF4-FFF2-40B4-BE49-F238E27FC236}">
                <a16:creationId xmlns:a16="http://schemas.microsoft.com/office/drawing/2014/main" id="{6A9FFC36-1D16-4383-8854-5800910A1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6190" y="1985177"/>
            <a:ext cx="5984298" cy="51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OC_blue_calibr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OC_blue_calibri.potx" id="{278E7758-D89B-4DA0-96F1-1039F8C16042}" vid="{03F57942-DF8A-49D2-8C17-EBBC995F41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MOOC_blue_calibri</Template>
  <TotalTime>90</TotalTime>
  <Words>700</Words>
  <Application>Microsoft Office PowerPoint</Application>
  <PresentationFormat>On-screen Show (4:3)</PresentationFormat>
  <Paragraphs>241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Arial Narrow</vt:lpstr>
      <vt:lpstr>Calibri</vt:lpstr>
      <vt:lpstr>Calibri Light</vt:lpstr>
      <vt:lpstr>Courier New</vt:lpstr>
      <vt:lpstr>Symbol</vt:lpstr>
      <vt:lpstr>MOOC_blue_calibri</vt:lpstr>
      <vt:lpstr>8. Towards an integrated view of the immune system</vt:lpstr>
      <vt:lpstr>Humoral and cellular immunity</vt:lpstr>
      <vt:lpstr>Interplay between cellular and humoral immunity</vt:lpstr>
      <vt:lpstr>Classes of disease-causing agents</vt:lpstr>
      <vt:lpstr>Different types of adaptive immune responses</vt:lpstr>
      <vt:lpstr>Defence against microbes </vt:lpstr>
      <vt:lpstr>Defence against microbes </vt:lpstr>
      <vt:lpstr>Defence against microbes </vt:lpstr>
      <vt:lpstr>Defence against microbes </vt:lpstr>
      <vt:lpstr> An integrated view of the immune system  Example: infection by a respiratory virus </vt:lpstr>
      <vt:lpstr>PowerPoint Presentation</vt:lpstr>
      <vt:lpstr>PowerPoint Presentation</vt:lpstr>
      <vt:lpstr>Hot Topics in Immunology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</dc:title>
  <dc:creator>Claudine Neyen</dc:creator>
  <cp:lastModifiedBy>Claudine Neyen</cp:lastModifiedBy>
  <cp:revision>12</cp:revision>
  <dcterms:created xsi:type="dcterms:W3CDTF">2018-04-24T09:23:46Z</dcterms:created>
  <dcterms:modified xsi:type="dcterms:W3CDTF">2018-04-24T10:54:30Z</dcterms:modified>
</cp:coreProperties>
</file>